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4" r:id="rId6"/>
    <p:sldId id="265" r:id="rId7"/>
    <p:sldId id="267" r:id="rId8"/>
    <p:sldId id="266" r:id="rId9"/>
    <p:sldId id="281" r:id="rId10"/>
    <p:sldId id="271" r:id="rId11"/>
    <p:sldId id="272" r:id="rId12"/>
    <p:sldId id="273" r:id="rId13"/>
    <p:sldId id="274" r:id="rId14"/>
    <p:sldId id="275" r:id="rId15"/>
    <p:sldId id="278" r:id="rId16"/>
    <p:sldId id="279" r:id="rId17"/>
    <p:sldId id="280" r:id="rId18"/>
    <p:sldId id="282" r:id="rId19"/>
    <p:sldId id="284" r:id="rId20"/>
    <p:sldId id="283" r:id="rId21"/>
    <p:sldId id="256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4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Computer Ethics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26/11/2020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ubmed.ncbi.nlm.nih.gov/?term=Autonomous%20Weapons&amp;timeline=expande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75821" y="4149725"/>
            <a:ext cx="8732921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400" dirty="0"/>
              <a:t>Autonomous</a:t>
            </a:r>
            <a:r>
              <a:rPr lang="it-IT" sz="2400" dirty="0"/>
              <a:t> </a:t>
            </a:r>
            <a:r>
              <a:rPr lang="it-IT" sz="2400" dirty="0" err="1"/>
              <a:t>Weapons</a:t>
            </a:r>
            <a:r>
              <a:rPr lang="it-IT" sz="2400" dirty="0"/>
              <a:t> </a:t>
            </a:r>
            <a:r>
              <a:rPr lang="it-IT" sz="2400" dirty="0" err="1"/>
              <a:t>should</a:t>
            </a:r>
            <a:r>
              <a:rPr lang="it-IT" sz="2400" dirty="0"/>
              <a:t> not be </a:t>
            </a:r>
            <a:r>
              <a:rPr lang="it-IT" sz="2400" dirty="0" err="1"/>
              <a:t>outlawed</a:t>
            </a:r>
            <a:endParaRPr lang="it-IT" sz="24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Computer Ethics 2020/2021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Professor Viola </a:t>
            </a:r>
            <a:r>
              <a:rPr lang="it-IT" dirty="0" err="1">
                <a:solidFill>
                  <a:schemeClr val="bg1"/>
                </a:solidFill>
              </a:rPr>
              <a:t>Schiaffonati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Daniele Comi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26 November 2020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93FFA-A42C-4116-9B28-8B78B225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Accountability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850190-BFEE-4C8E-8C8B-5A20AE80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Accountability must be </a:t>
            </a:r>
            <a:r>
              <a:rPr lang="it-IT" dirty="0" err="1"/>
              <a:t>discussed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ethical</a:t>
            </a:r>
            <a:r>
              <a:rPr lang="it-IT" dirty="0"/>
              <a:t> </a:t>
            </a:r>
            <a:r>
              <a:rPr lang="it-IT" dirty="0" err="1"/>
              <a:t>discussion</a:t>
            </a:r>
            <a:endParaRPr lang="it-IT" dirty="0"/>
          </a:p>
          <a:p>
            <a:endParaRPr lang="it-IT" dirty="0"/>
          </a:p>
          <a:p>
            <a:r>
              <a:rPr lang="it-IT" dirty="0"/>
              <a:t>Here we must address who is held responsible when something bad happens, which means: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Misuse of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Malfunction of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en-US" dirty="0"/>
              <a:t>When an autonomous weapon system is used recklessly or with the intention of committing a war crime, International Criminal Law is appropriate: </a:t>
            </a:r>
            <a:r>
              <a:rPr lang="en-US" b="1" u="sng" dirty="0"/>
              <a:t>states should be held accountable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They are already, as for Nuclear Weapons, in posses of AWS [3]</a:t>
            </a:r>
          </a:p>
          <a:p>
            <a:pPr algn="just"/>
            <a:r>
              <a:rPr lang="en-US" dirty="0"/>
              <a:t>So, they should be made exclusively the ones regulating and in possess of AWS</a:t>
            </a:r>
            <a:endParaRPr lang="it-IT" dirty="0"/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51216E98-0D41-4E1B-A50B-AE59DAD57CCA}"/>
              </a:ext>
            </a:extLst>
          </p:cNvPr>
          <p:cNvSpPr/>
          <p:nvPr/>
        </p:nvSpPr>
        <p:spPr>
          <a:xfrm>
            <a:off x="3912578" y="4800600"/>
            <a:ext cx="439615" cy="3780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80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93FFA-A42C-4116-9B28-8B78B225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Accountability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850190-BFEE-4C8E-8C8B-5A20AE80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en-US" dirty="0"/>
              <a:t>more likely and normatively preferable to hold states [3]</a:t>
            </a:r>
          </a:p>
          <a:p>
            <a:endParaRPr lang="en-US" dirty="0"/>
          </a:p>
          <a:p>
            <a:r>
              <a:rPr lang="en-US" dirty="0"/>
              <a:t>Why? [3]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 can ensure that AWS are designed and employed accordingly to the IHL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 are already held responsible for the development, purchase and integration of AWS in their military forces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 are capable of any kind of compensations, even to other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last two points will encourage states to regulate and act as a more effective deterrent to overuse than individual liability</a:t>
            </a:r>
          </a:p>
        </p:txBody>
      </p:sp>
    </p:spTree>
    <p:extLst>
      <p:ext uri="{BB962C8B-B14F-4D97-AF65-F5344CB8AC3E}">
        <p14:creationId xmlns:p14="http://schemas.microsoft.com/office/powerpoint/2010/main" val="396004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D93FFA-A42C-4116-9B28-8B78B225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Accountability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850190-BFEE-4C8E-8C8B-5A20AE80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laws regarding states accountability already exists! [3]</a:t>
            </a:r>
          </a:p>
          <a:p>
            <a:endParaRPr lang="en-US" dirty="0"/>
          </a:p>
          <a:p>
            <a:r>
              <a:rPr lang="en-US" dirty="0"/>
              <a:t>States will be likely to accept the fact that “when something goes wrong” they will be held accountable: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Compensation payouts </a:t>
            </a:r>
            <a:r>
              <a:rPr lang="en-US" u="sng" dirty="0"/>
              <a:t>already exists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 are less prone to admit fault than to </a:t>
            </a:r>
            <a:r>
              <a:rPr lang="en-US" b="1" dirty="0"/>
              <a:t>accept a disciplination regarding moral blame </a:t>
            </a:r>
            <a:r>
              <a:rPr lang="en-US" dirty="0"/>
              <a:t>[3]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Which means that they will be more prone for a legislation accounting them for misuse or malfunction of AWS</a:t>
            </a:r>
          </a:p>
        </p:txBody>
      </p:sp>
    </p:spTree>
    <p:extLst>
      <p:ext uri="{BB962C8B-B14F-4D97-AF65-F5344CB8AC3E}">
        <p14:creationId xmlns:p14="http://schemas.microsoft.com/office/powerpoint/2010/main" val="190294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8BAE2C-D9BC-403E-8095-D2B5A1D7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Ethics on AWS pursuing lethal actions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6835A-4E9B-43B5-9796-B78D5931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important aspect can be solved by introducing the concept of </a:t>
            </a:r>
            <a:r>
              <a:rPr lang="it-IT" b="1" dirty="0"/>
              <a:t>moral agency </a:t>
            </a:r>
            <a:r>
              <a:rPr lang="it-IT" b="1" dirty="0" err="1"/>
              <a:t>enactor</a:t>
            </a:r>
            <a:endParaRPr lang="it-IT" b="1" dirty="0"/>
          </a:p>
          <a:p>
            <a:endParaRPr lang="it-IT" b="1" dirty="0"/>
          </a:p>
          <a:p>
            <a:endParaRPr lang="it-IT" dirty="0"/>
          </a:p>
          <a:p>
            <a:r>
              <a:rPr lang="it-IT" dirty="0"/>
              <a:t>Human operative </a:t>
            </a:r>
            <a:r>
              <a:rPr lang="it-IT" dirty="0" err="1"/>
              <a:t>who</a:t>
            </a:r>
            <a:r>
              <a:rPr lang="it-IT" dirty="0"/>
              <a:t> takes part in decision process of life and death actions performed by an AWS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This Moral Agency Enactor is described under the Meaningful Human Control (MHC) [1]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F95063A-6B54-43E4-B583-410D9B6D7402}"/>
              </a:ext>
            </a:extLst>
          </p:cNvPr>
          <p:cNvSpPr/>
          <p:nvPr/>
        </p:nvSpPr>
        <p:spPr>
          <a:xfrm>
            <a:off x="1872761" y="2417884"/>
            <a:ext cx="501162" cy="4923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57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74992F-6A2B-437F-B6F1-81AB8084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Meaningful Human Control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406CF1-144B-4942-9360-330CF7AC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Meaningful Human Control</a:t>
            </a:r>
            <a:r>
              <a:rPr lang="it-IT" dirty="0"/>
              <a:t>: a more constrained AWS which helps solving some of its ethical problems by introducing an human mediator</a:t>
            </a:r>
          </a:p>
          <a:p>
            <a:endParaRPr lang="it-IT" dirty="0"/>
          </a:p>
          <a:p>
            <a:r>
              <a:rPr lang="it-IT" dirty="0"/>
              <a:t>MHC is a method to create more </a:t>
            </a:r>
            <a:r>
              <a:rPr lang="it-IT" b="1" dirty="0"/>
              <a:t>cohesion between humans and AWS</a:t>
            </a:r>
            <a:r>
              <a:rPr lang="it-IT" dirty="0"/>
              <a:t> when taking decisions and it is divided in two types of policies: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Uniform</a:t>
            </a:r>
            <a:r>
              <a:rPr lang="it-IT" dirty="0"/>
              <a:t> Policies (more </a:t>
            </a:r>
            <a:r>
              <a:rPr lang="it-IT" dirty="0" err="1"/>
              <a:t>inflexible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Differentiated</a:t>
            </a:r>
            <a:r>
              <a:rPr lang="it-IT" dirty="0"/>
              <a:t> Policies (more precise)</a:t>
            </a:r>
          </a:p>
        </p:txBody>
      </p:sp>
    </p:spTree>
    <p:extLst>
      <p:ext uri="{BB962C8B-B14F-4D97-AF65-F5344CB8AC3E}">
        <p14:creationId xmlns:p14="http://schemas.microsoft.com/office/powerpoint/2010/main" val="304699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8C4604-525E-4E52-9810-BDCE4E3B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Increment of conflicts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0B0BF0-1D3E-4679-8885-A32CBF09A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Some </a:t>
            </a:r>
            <a:r>
              <a:rPr lang="it-IT" dirty="0" err="1"/>
              <a:t>say</a:t>
            </a:r>
            <a:r>
              <a:rPr lang="it-IT" dirty="0"/>
              <a:t> that the usage of AWS would encourage furthermore wars and conflicts because a state wouldn’t loose any human life, </a:t>
            </a:r>
            <a:r>
              <a:rPr lang="it-IT" dirty="0" err="1"/>
              <a:t>having</a:t>
            </a:r>
            <a:r>
              <a:rPr lang="it-IT" dirty="0"/>
              <a:t> so </a:t>
            </a:r>
            <a:r>
              <a:rPr lang="it-IT" dirty="0" err="1"/>
              <a:t>congress</a:t>
            </a:r>
            <a:r>
              <a:rPr lang="it-IT" dirty="0"/>
              <a:t> and people support</a:t>
            </a:r>
          </a:p>
          <a:p>
            <a:endParaRPr lang="it-IT" dirty="0"/>
          </a:p>
          <a:p>
            <a:r>
              <a:rPr lang="it-IT" dirty="0"/>
              <a:t>But </a:t>
            </a:r>
            <a:r>
              <a:rPr lang="it-IT" dirty="0" err="1"/>
              <a:t>there</a:t>
            </a:r>
            <a:r>
              <a:rPr lang="it-IT" dirty="0"/>
              <a:t> is always an adequate process of selection of the best weapon to use, both for </a:t>
            </a:r>
            <a:r>
              <a:rPr lang="it-IT" dirty="0" err="1"/>
              <a:t>attacks</a:t>
            </a:r>
            <a:r>
              <a:rPr lang="it-IT" dirty="0"/>
              <a:t> and for </a:t>
            </a:r>
            <a:r>
              <a:rPr lang="it-IT" dirty="0" err="1"/>
              <a:t>responses</a:t>
            </a:r>
            <a:endParaRPr lang="it-IT" dirty="0"/>
          </a:p>
          <a:p>
            <a:endParaRPr lang="it-IT" dirty="0"/>
          </a:p>
          <a:p>
            <a:r>
              <a:rPr lang="en-US" dirty="0"/>
              <a:t>AWS would not make the decision to go to war easy [4]</a:t>
            </a:r>
          </a:p>
          <a:p>
            <a:r>
              <a:rPr lang="en-US" dirty="0"/>
              <a:t>Like no one would respond right away with nuclear weapons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6589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502D93-191C-449E-99E9-2070337C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Increment of conflicts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5E393F-38FC-496B-A0E0-67BEA5EC0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Combined</a:t>
            </a:r>
            <a:r>
              <a:rPr lang="it-IT" dirty="0"/>
              <a:t> with the previous argument regarding the Mutual </a:t>
            </a:r>
            <a:r>
              <a:rPr lang="it-IT" dirty="0" err="1"/>
              <a:t>Assured</a:t>
            </a:r>
            <a:r>
              <a:rPr lang="it-IT" dirty="0"/>
              <a:t> </a:t>
            </a:r>
            <a:r>
              <a:rPr lang="it-IT" dirty="0" err="1"/>
              <a:t>Distruction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is a </a:t>
            </a:r>
            <a:r>
              <a:rPr lang="it-IT" b="1" dirty="0"/>
              <a:t>sound argumentation</a:t>
            </a:r>
          </a:p>
          <a:p>
            <a:endParaRPr lang="it-IT" dirty="0"/>
          </a:p>
          <a:p>
            <a:r>
              <a:rPr lang="it-IT" dirty="0" err="1"/>
              <a:t>Exploiting</a:t>
            </a:r>
            <a:r>
              <a:rPr lang="it-IT" dirty="0"/>
              <a:t> </a:t>
            </a:r>
            <a:r>
              <a:rPr lang="it-IT" b="1" dirty="0" err="1"/>
              <a:t>augmentation</a:t>
            </a:r>
            <a:r>
              <a:rPr lang="it-IT" b="1" dirty="0"/>
              <a:t> by analogy </a:t>
            </a:r>
            <a:r>
              <a:rPr lang="it-IT" dirty="0"/>
              <a:t>of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Weapons</a:t>
            </a:r>
            <a:r>
              <a:rPr lang="it-IT" dirty="0"/>
              <a:t>, the </a:t>
            </a:r>
            <a:r>
              <a:rPr lang="it-IT" b="1" dirty="0"/>
              <a:t>critical question </a:t>
            </a:r>
            <a:r>
              <a:rPr lang="it-IT" dirty="0"/>
              <a:t>«will the conflicts around the world </a:t>
            </a:r>
            <a:r>
              <a:rPr lang="it-IT" dirty="0" err="1"/>
              <a:t>increase</a:t>
            </a:r>
            <a:r>
              <a:rPr lang="it-IT" dirty="0"/>
              <a:t>?»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answered</a:t>
            </a:r>
            <a:r>
              <a:rPr lang="it-IT" dirty="0"/>
              <a:t> </a:t>
            </a:r>
            <a:r>
              <a:rPr lang="it-IT" dirty="0" err="1"/>
              <a:t>negatively</a:t>
            </a:r>
            <a:endParaRPr lang="it-IT" dirty="0"/>
          </a:p>
          <a:p>
            <a:endParaRPr lang="it-IT" dirty="0"/>
          </a:p>
          <a:p>
            <a:r>
              <a:rPr lang="it-IT" dirty="0"/>
              <a:t>The conclusion that the </a:t>
            </a:r>
            <a:r>
              <a:rPr lang="it-IT" u="sng" dirty="0"/>
              <a:t>conflicts around the world given the presence of AWS will not </a:t>
            </a:r>
            <a:r>
              <a:rPr lang="it-IT" u="sng" dirty="0" err="1"/>
              <a:t>increase</a:t>
            </a:r>
            <a:r>
              <a:rPr lang="it-IT" u="sng" dirty="0"/>
              <a:t> </a:t>
            </a:r>
            <a:r>
              <a:rPr lang="it-IT" u="sng" dirty="0" err="1"/>
              <a:t>is</a:t>
            </a:r>
            <a:r>
              <a:rPr lang="it-IT" u="sng" dirty="0"/>
              <a:t> </a:t>
            </a:r>
            <a:r>
              <a:rPr lang="it-IT" b="1" u="sng" dirty="0" err="1"/>
              <a:t>plausible</a:t>
            </a:r>
            <a:r>
              <a:rPr lang="it-IT" u="sng" dirty="0"/>
              <a:t>!</a:t>
            </a:r>
          </a:p>
          <a:p>
            <a:endParaRPr lang="it-IT" dirty="0"/>
          </a:p>
          <a:p>
            <a:r>
              <a:rPr lang="it-IT" dirty="0"/>
              <a:t>AWS is not the cause of conflicts, </a:t>
            </a:r>
            <a:r>
              <a:rPr lang="it-IT" b="1" dirty="0" err="1"/>
              <a:t>humans</a:t>
            </a:r>
            <a:r>
              <a:rPr lang="it-IT" b="1" dirty="0"/>
              <a:t> are</a:t>
            </a:r>
          </a:p>
          <a:p>
            <a:r>
              <a:rPr lang="it-IT" dirty="0" err="1"/>
              <a:t>Conflicts</a:t>
            </a:r>
            <a:r>
              <a:rPr lang="it-IT" dirty="0"/>
              <a:t> are not, unfortunaltely, something new!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E828D573-11FC-4EE7-9E62-EBAF3CEB6206}"/>
              </a:ext>
            </a:extLst>
          </p:cNvPr>
          <p:cNvSpPr/>
          <p:nvPr/>
        </p:nvSpPr>
        <p:spPr>
          <a:xfrm>
            <a:off x="4386067" y="3429000"/>
            <a:ext cx="465992" cy="4923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2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655E0B-B6B8-45D7-B836-8826A9D2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0C409-1220-440F-9CA2-73D0603DE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Benefits of AWS can be shortly summed up </a:t>
            </a:r>
            <a:r>
              <a:rPr lang="it-IT" dirty="0" err="1"/>
              <a:t>here</a:t>
            </a:r>
            <a:r>
              <a:rPr lang="it-IT" dirty="0"/>
              <a:t> [4]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52B97D-900A-49CC-9EBC-739FC476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1" y="2263772"/>
            <a:ext cx="6430272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9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E4148B-9E9B-43E7-AF5D-DBEA426C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0CD75D-458A-4CE7-AD46-41AFB7242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Some helpful hints which can be stated for a better AWS regulations and usage are the following [3]: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Drafting Multilateral Agreements for AWS regulation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Using the MHC approach on AWS to help creating a trade-off on human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Drafting a Nuclear Weapons-like NATO legislation for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Letting</a:t>
            </a:r>
            <a:r>
              <a:rPr lang="it-IT" dirty="0"/>
              <a:t> </a:t>
            </a:r>
            <a:r>
              <a:rPr lang="it-IT" dirty="0" err="1"/>
              <a:t>nations</a:t>
            </a:r>
            <a:r>
              <a:rPr lang="it-IT" dirty="0"/>
              <a:t> draft </a:t>
            </a:r>
            <a:r>
              <a:rPr lang="it-IT" dirty="0" err="1"/>
              <a:t>Nuclear</a:t>
            </a:r>
            <a:r>
              <a:rPr lang="it-IT" dirty="0"/>
              <a:t> </a:t>
            </a:r>
            <a:r>
              <a:rPr lang="it-IT" dirty="0" err="1"/>
              <a:t>Weapons</a:t>
            </a:r>
            <a:r>
              <a:rPr lang="it-IT" dirty="0"/>
              <a:t>-like </a:t>
            </a:r>
            <a:r>
              <a:rPr lang="it-IT" dirty="0" err="1"/>
              <a:t>legislations</a:t>
            </a:r>
            <a:r>
              <a:rPr lang="it-IT" dirty="0"/>
              <a:t> for state-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possess</a:t>
            </a:r>
            <a:r>
              <a:rPr lang="it-IT" dirty="0"/>
              <a:t> and </a:t>
            </a:r>
            <a:r>
              <a:rPr lang="it-IT" dirty="0" err="1"/>
              <a:t>usage</a:t>
            </a:r>
            <a:r>
              <a:rPr lang="it-IT" dirty="0"/>
              <a:t> of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Promoting AWS control rather than banning/non proliferating it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B177B30-081B-43C3-B0BD-EF9B652FF6B1}"/>
              </a:ext>
            </a:extLst>
          </p:cNvPr>
          <p:cNvSpPr/>
          <p:nvPr/>
        </p:nvSpPr>
        <p:spPr>
          <a:xfrm>
            <a:off x="167310" y="5099538"/>
            <a:ext cx="8903506" cy="9231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8506FA-05F6-42CC-93A4-B912BD139577}"/>
              </a:ext>
            </a:extLst>
          </p:cNvPr>
          <p:cNvSpPr txBox="1"/>
          <p:nvPr/>
        </p:nvSpPr>
        <p:spPr>
          <a:xfrm>
            <a:off x="419741" y="5398365"/>
            <a:ext cx="830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We </a:t>
            </a:r>
            <a:r>
              <a:rPr lang="it-IT" dirty="0" err="1"/>
              <a:t>could</a:t>
            </a:r>
            <a:r>
              <a:rPr lang="it-IT" dirty="0"/>
              <a:t> be in a pivot point in time, </a:t>
            </a:r>
            <a:r>
              <a:rPr lang="it-IT" dirty="0" err="1"/>
              <a:t>where</a:t>
            </a:r>
            <a:r>
              <a:rPr lang="it-IT" dirty="0"/>
              <a:t> future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shaped</a:t>
            </a:r>
            <a:r>
              <a:rPr lang="it-IT" dirty="0"/>
              <a:t>: </a:t>
            </a:r>
            <a:r>
              <a:rPr lang="it-IT" b="1" u="sng" dirty="0" err="1"/>
              <a:t>let’s</a:t>
            </a:r>
            <a:r>
              <a:rPr lang="it-IT" b="1" u="sng" dirty="0"/>
              <a:t> make the </a:t>
            </a:r>
            <a:r>
              <a:rPr lang="it-IT" b="1" u="sng" dirty="0" err="1"/>
              <a:t>most</a:t>
            </a:r>
            <a:r>
              <a:rPr lang="it-IT" b="1" u="sng" dirty="0"/>
              <a:t> of </a:t>
            </a:r>
            <a:r>
              <a:rPr lang="it-IT" b="1" u="sng" dirty="0" err="1"/>
              <a:t>it!</a:t>
            </a:r>
            <a:endParaRPr lang="it-IT" b="1" u="sng" dirty="0"/>
          </a:p>
        </p:txBody>
      </p:sp>
    </p:spTree>
    <p:extLst>
      <p:ext uri="{BB962C8B-B14F-4D97-AF65-F5344CB8AC3E}">
        <p14:creationId xmlns:p14="http://schemas.microsoft.com/office/powerpoint/2010/main" val="170178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DB6794-9417-43E3-A6BA-1F0FE4AD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So, </a:t>
            </a:r>
            <a:r>
              <a:rPr lang="it-IT" dirty="0" err="1"/>
              <a:t>will</a:t>
            </a:r>
            <a:r>
              <a:rPr lang="it-IT" dirty="0"/>
              <a:t> we come to </a:t>
            </a:r>
            <a:r>
              <a:rPr lang="it-IT" dirty="0" err="1"/>
              <a:t>this</a:t>
            </a:r>
            <a:r>
              <a:rPr lang="it-IT" dirty="0"/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3C59A2-DF73-49D7-9CC5-59DBF624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681" y="1976583"/>
            <a:ext cx="5896638" cy="290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9C6448-6A66-4462-BF32-F35FCEEFC797}"/>
              </a:ext>
            </a:extLst>
          </p:cNvPr>
          <p:cNvSpPr txBox="1"/>
          <p:nvPr/>
        </p:nvSpPr>
        <p:spPr>
          <a:xfrm>
            <a:off x="3563082" y="5161084"/>
            <a:ext cx="126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Obviously</a:t>
            </a:r>
            <a:r>
              <a:rPr lang="it-IT" dirty="0"/>
              <a:t>…</a:t>
            </a:r>
            <a:endParaRPr lang="it-IT" sz="3200" b="1" u="sng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F8515E-3B27-4402-8F1D-4BA99D5AC605}"/>
              </a:ext>
            </a:extLst>
          </p:cNvPr>
          <p:cNvSpPr txBox="1"/>
          <p:nvPr/>
        </p:nvSpPr>
        <p:spPr>
          <a:xfrm>
            <a:off x="4739054" y="4881416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u="sng" dirty="0"/>
              <a:t>NO!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6168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</a:t>
            </a:r>
            <a:r>
              <a:rPr lang="it-IT" dirty="0"/>
              <a:t> points of </a:t>
            </a:r>
            <a:r>
              <a:rPr lang="it-IT" dirty="0" err="1"/>
              <a:t>view</a:t>
            </a:r>
            <a:r>
              <a:rPr lang="it-IT" dirty="0"/>
              <a:t> from </a:t>
            </a:r>
            <a:r>
              <a:rPr lang="it-IT" dirty="0" err="1"/>
              <a:t>researchers</a:t>
            </a:r>
            <a:r>
              <a:rPr lang="it-IT" dirty="0"/>
              <a:t> and nations at 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Still no accepted conclusion has been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Lots of debates and research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topic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increasing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800" dirty="0"/>
              <a:t>  </a:t>
            </a:r>
            <a:r>
              <a:rPr lang="it-IT" sz="1000" dirty="0"/>
              <a:t>Source: </a:t>
            </a:r>
            <a:r>
              <a:rPr lang="it-IT" sz="1000" dirty="0">
                <a:hlinkClick r:id="rId2"/>
              </a:rPr>
              <a:t>pubmed.ncbi.nlm.nih.gov</a:t>
            </a:r>
            <a:endParaRPr lang="it-IT" sz="1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16D1BCF-9FF8-4AE9-A934-62E962A9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4" y="3863181"/>
            <a:ext cx="8027377" cy="18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F9EFFC-27CB-4804-8B98-46838DE9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References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6D095B-43A0-4399-B483-92566234D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600" dirty="0"/>
              <a:t>Daniele Amoroso, Guglielmo Tamburrini (2020). </a:t>
            </a:r>
            <a:r>
              <a:rPr lang="en-US" sz="1600" dirty="0"/>
              <a:t>”Autonomous Weapons Systems and Meaningful Human Control: Ethical and Legal Issues”, </a:t>
            </a:r>
            <a:r>
              <a:rPr lang="it-IT" sz="1600" dirty="0"/>
              <a:t>Current Robotics Reports (e-ISSN 2662-4087), 4-8.</a:t>
            </a:r>
          </a:p>
          <a:p>
            <a:pPr marL="342900" indent="-342900">
              <a:buFont typeface="+mj-lt"/>
              <a:buAutoNum type="arabicPeriod"/>
            </a:pPr>
            <a:r>
              <a:rPr lang="fi-FI" sz="1600" dirty="0"/>
              <a:t>Gilan Osama Kamal Mahmoud Mohamed Dahab (2018). ”</a:t>
            </a:r>
            <a:r>
              <a:rPr lang="en-US" sz="1600" dirty="0"/>
              <a:t>The weaponization of artificial intelligence (AI) and its implications on the security dilemma between states: could it create a situation similar to "mutually assur mutually assured destruction ed destruction" (MAD)?”, The American University in Cairo - School of Global Affairs and Public Policy, 31, 40, 45-59.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/>
              <a:t>Rebecca Crootof (2016). </a:t>
            </a:r>
            <a:r>
              <a:rPr lang="en-US" sz="1600" dirty="0"/>
              <a:t>”</a:t>
            </a:r>
            <a:r>
              <a:rPr lang="it-IT" sz="1600" dirty="0"/>
              <a:t>War Torts: Accountability for Autonomous Weapons</a:t>
            </a:r>
            <a:r>
              <a:rPr lang="en-US" sz="1600" dirty="0"/>
              <a:t>”, University of Pennsylvania Law Review (Vol. 164, No.6), 1389-1393.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/>
              <a:t>Forrest E. Morgan, Benjamin Boudreaux, Andrew J. Lohn, Mark Ashby, Christian Curriden, Kelly Klima, Derek Grossman (2020). </a:t>
            </a:r>
            <a:r>
              <a:rPr lang="en-US" sz="1600" dirty="0"/>
              <a:t>”Military Applications of Artificial Intelligence: Ethical Concerns in an Uncertain World”, RAND Corporation (</a:t>
            </a:r>
            <a:r>
              <a:rPr lang="it-IT" sz="1600" dirty="0"/>
              <a:t>ISBN: 978-1-9774-0492-3), 15-22.</a:t>
            </a:r>
          </a:p>
        </p:txBody>
      </p:sp>
    </p:spTree>
    <p:extLst>
      <p:ext uri="{BB962C8B-B14F-4D97-AF65-F5344CB8AC3E}">
        <p14:creationId xmlns:p14="http://schemas.microsoft.com/office/powerpoint/2010/main" val="3677085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Thank you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Some background first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Autonomous Weapons Systems (AWS):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en-US" sz="2000" dirty="0"/>
              <a:t>weapons system able to select and engage targets without any human intervention after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activation</a:t>
            </a:r>
            <a:r>
              <a:rPr lang="it-IT" sz="2000" dirty="0"/>
              <a:t> [1]</a:t>
            </a:r>
          </a:p>
          <a:p>
            <a:r>
              <a:rPr lang="it-IT" sz="2000" dirty="0" err="1"/>
              <a:t>Classification</a:t>
            </a:r>
            <a:r>
              <a:rPr lang="it-IT" sz="2000" dirty="0"/>
              <a:t> of </a:t>
            </a:r>
            <a:r>
              <a:rPr lang="it-IT" sz="2000" b="1" u="sng" dirty="0" err="1"/>
              <a:t>already</a:t>
            </a:r>
            <a:r>
              <a:rPr lang="it-IT" sz="2000" b="1" u="sng" dirty="0"/>
              <a:t> </a:t>
            </a:r>
            <a:r>
              <a:rPr lang="it-IT" sz="2000" b="1" u="sng" dirty="0" err="1"/>
              <a:t>existing</a:t>
            </a:r>
            <a:r>
              <a:rPr lang="it-IT" sz="2000" b="1" dirty="0"/>
              <a:t> </a:t>
            </a:r>
            <a:r>
              <a:rPr lang="it-IT" sz="2000" dirty="0"/>
              <a:t>AWS: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Air </a:t>
            </a:r>
            <a:r>
              <a:rPr lang="it-IT" sz="2000" dirty="0" err="1"/>
              <a:t>Defence</a:t>
            </a:r>
            <a:r>
              <a:rPr lang="it-IT" sz="2000" dirty="0"/>
              <a:t>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Active </a:t>
            </a:r>
            <a:r>
              <a:rPr lang="it-IT" sz="2000" dirty="0" err="1"/>
              <a:t>Protection</a:t>
            </a:r>
            <a:r>
              <a:rPr lang="it-IT" sz="2000" dirty="0"/>
              <a:t>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Robotic</a:t>
            </a:r>
            <a:r>
              <a:rPr lang="it-IT" sz="2000" dirty="0"/>
              <a:t> </a:t>
            </a:r>
            <a:r>
              <a:rPr lang="it-IT" sz="2000" dirty="0" err="1"/>
              <a:t>Sentries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Guided</a:t>
            </a:r>
            <a:r>
              <a:rPr lang="it-IT" sz="2000" dirty="0"/>
              <a:t> </a:t>
            </a:r>
            <a:r>
              <a:rPr lang="it-IT" sz="2000" dirty="0" err="1"/>
              <a:t>Munitions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Loitering</a:t>
            </a:r>
            <a:r>
              <a:rPr lang="it-IT" sz="2000" dirty="0"/>
              <a:t> </a:t>
            </a:r>
            <a:r>
              <a:rPr lang="it-IT" sz="2000" dirty="0" err="1"/>
              <a:t>Munitions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And new to come…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98D8A1-ED36-45B8-8197-E68BFA14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r="4189"/>
          <a:stretch/>
        </p:blipFill>
        <p:spPr>
          <a:xfrm>
            <a:off x="6586977" y="3147645"/>
            <a:ext cx="2099823" cy="2487121"/>
          </a:xfrm>
          <a:prstGeom prst="rect">
            <a:avLst/>
          </a:prstGeom>
        </p:spPr>
      </p:pic>
      <p:pic>
        <p:nvPicPr>
          <p:cNvPr id="5" name="Picture 2" descr="Restraining the robots - Autonomous weapons and the new laws of war |  Briefing | The Economist">
            <a:extLst>
              <a:ext uri="{FF2B5EF4-FFF2-40B4-BE49-F238E27FC236}">
                <a16:creationId xmlns:a16="http://schemas.microsoft.com/office/drawing/2014/main" id="{6C9717AE-038C-4624-96A6-B5F799B08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8"/>
          <a:stretch/>
        </p:blipFill>
        <p:spPr bwMode="auto">
          <a:xfrm>
            <a:off x="4314662" y="3147646"/>
            <a:ext cx="2099823" cy="248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1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Some background first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Two main point of views which started the </a:t>
            </a:r>
            <a:r>
              <a:rPr lang="it-IT" dirty="0" err="1"/>
              <a:t>debate</a:t>
            </a:r>
            <a:r>
              <a:rPr lang="it-IT" dirty="0"/>
              <a:t>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Ronald C. Arkin: «R</a:t>
            </a:r>
            <a:r>
              <a:rPr lang="it-IT" sz="1800" i="1" dirty="0"/>
              <a:t>obots not only can be better than soldiers in conducting warfare in certain circumstances, but they also can be more humane in the battlefield than humans</a:t>
            </a:r>
            <a:r>
              <a:rPr lang="it-IT" sz="1800" dirty="0"/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Noel Sharkey: «</a:t>
            </a:r>
            <a:r>
              <a:rPr lang="en-US" sz="1800" i="1" dirty="0"/>
              <a:t>Rather than making war more humane and ethical, autonomous armed robotic machines are simply a step too far in the dehumanization of warfare. We must continue to ensure that humans make the moral decisions and maintain direct control of lethal force</a:t>
            </a:r>
            <a:r>
              <a:rPr lang="it-IT" sz="18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400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The importance of AWS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Autonomous Weapons Systems will be foundamental in the future: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geopolitical stability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it-IT" sz="2400" dirty="0"/>
              <a:t>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Progress can’t be stopped</a:t>
            </a:r>
          </a:p>
          <a:p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It’s really important we focus on the regulation, study and control of AWS instead of thinking of banning AWS out of </a:t>
            </a:r>
            <a:r>
              <a:rPr lang="it-IT" sz="2400" dirty="0" err="1"/>
              <a:t>existence</a:t>
            </a:r>
            <a:r>
              <a:rPr lang="it-IT" sz="2400" dirty="0"/>
              <a:t>,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b="1" u="sng" dirty="0"/>
              <a:t>WON’T SOLVE THE PROBLEM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B929418C-B5B5-4AA4-929F-CFA90D8EFC69}"/>
              </a:ext>
            </a:extLst>
          </p:cNvPr>
          <p:cNvSpPr/>
          <p:nvPr/>
        </p:nvSpPr>
        <p:spPr>
          <a:xfrm>
            <a:off x="4141178" y="3788444"/>
            <a:ext cx="641837" cy="6956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3FE986B-AFF0-438C-8C37-ED5640608269}"/>
              </a:ext>
            </a:extLst>
          </p:cNvPr>
          <p:cNvSpPr/>
          <p:nvPr/>
        </p:nvSpPr>
        <p:spPr>
          <a:xfrm>
            <a:off x="764931" y="4633546"/>
            <a:ext cx="8015995" cy="117816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4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AWS are not to be banned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2400" dirty="0"/>
              <a:t>Main arguments for this thesis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Reducing</a:t>
            </a:r>
            <a:r>
              <a:rPr lang="it-IT" sz="2000" dirty="0"/>
              <a:t> human injuries and casualties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Studying</a:t>
            </a:r>
            <a:r>
              <a:rPr lang="it-IT" sz="2000" dirty="0"/>
              <a:t> </a:t>
            </a:r>
            <a:r>
              <a:rPr lang="it-IT" sz="2000" dirty="0" err="1"/>
              <a:t>counterattacks</a:t>
            </a:r>
            <a:r>
              <a:rPr lang="it-IT" sz="2000" dirty="0"/>
              <a:t> and </a:t>
            </a:r>
            <a:r>
              <a:rPr lang="it-IT" sz="2000" dirty="0" err="1"/>
              <a:t>defences</a:t>
            </a:r>
            <a:r>
              <a:rPr lang="it-IT" sz="2000" dirty="0"/>
              <a:t> </a:t>
            </a:r>
            <a:r>
              <a:rPr lang="it-IT" sz="2000" dirty="0" err="1"/>
              <a:t>against</a:t>
            </a:r>
            <a:r>
              <a:rPr lang="it-IT" sz="2000" dirty="0"/>
              <a:t> 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Parallelism</a:t>
            </a:r>
            <a:r>
              <a:rPr lang="it-IT" sz="2000" dirty="0"/>
              <a:t> to the </a:t>
            </a:r>
            <a:r>
              <a:rPr lang="it-IT" sz="2000" dirty="0" err="1"/>
              <a:t>mutual</a:t>
            </a:r>
            <a:r>
              <a:rPr lang="it-IT" sz="2000" dirty="0"/>
              <a:t> </a:t>
            </a:r>
            <a:r>
              <a:rPr lang="it-IT" sz="2000" dirty="0" err="1"/>
              <a:t>assured</a:t>
            </a:r>
            <a:r>
              <a:rPr lang="it-IT" sz="2000" dirty="0"/>
              <a:t> </a:t>
            </a:r>
            <a:r>
              <a:rPr lang="it-IT" sz="2000" dirty="0" err="1"/>
              <a:t>distruction</a:t>
            </a:r>
            <a:r>
              <a:rPr lang="it-IT" sz="2000" dirty="0"/>
              <a:t> of </a:t>
            </a:r>
            <a:r>
              <a:rPr lang="it-IT" sz="2000" dirty="0" err="1"/>
              <a:t>Nuclear</a:t>
            </a:r>
            <a:r>
              <a:rPr lang="it-IT" sz="2000" dirty="0"/>
              <a:t> </a:t>
            </a:r>
            <a:r>
              <a:rPr lang="it-IT" sz="2000" dirty="0" err="1"/>
              <a:t>Weapons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Enormous misconception around AI creating fear of AWS</a:t>
            </a:r>
          </a:p>
          <a:p>
            <a:endParaRPr lang="it-IT" sz="2000" dirty="0"/>
          </a:p>
          <a:p>
            <a:r>
              <a:rPr lang="it-IT" sz="2400" dirty="0"/>
              <a:t>Main counterarguments adressed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Accountability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Lethal action from AWS versus human life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Increment of conflicts</a:t>
            </a:r>
          </a:p>
        </p:txBody>
      </p:sp>
    </p:spTree>
    <p:extLst>
      <p:ext uri="{BB962C8B-B14F-4D97-AF65-F5344CB8AC3E}">
        <p14:creationId xmlns:p14="http://schemas.microsoft.com/office/powerpoint/2010/main" val="369467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2F1209-DD3C-4F2E-AD09-233AF51F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Reducing human injuries and casualties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1EFC8-EC1B-45DC-BF35-505741F6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Employing AWS will drastically reduce the amount of human injuries and casualties, both military and </a:t>
            </a:r>
            <a:r>
              <a:rPr lang="it-IT" dirty="0" err="1"/>
              <a:t>civilians</a:t>
            </a:r>
            <a:endParaRPr lang="it-IT" dirty="0"/>
          </a:p>
          <a:p>
            <a:endParaRPr lang="it-IT" dirty="0"/>
          </a:p>
          <a:p>
            <a:r>
              <a:rPr lang="it-IT" dirty="0"/>
              <a:t>States will be able to reduce the amount of man-power present in military actions, 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More precise, fast and </a:t>
            </a:r>
            <a:r>
              <a:rPr lang="it-IT" dirty="0" err="1"/>
              <a:t>reliable</a:t>
            </a:r>
            <a:r>
              <a:rPr lang="it-IT" dirty="0"/>
              <a:t>-over-time </a:t>
            </a:r>
            <a:r>
              <a:rPr lang="it-IT" dirty="0" err="1"/>
              <a:t>actors</a:t>
            </a:r>
            <a:r>
              <a:rPr lang="it-IT" dirty="0"/>
              <a:t> [4]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Less humans involved in actions involging harm or lethal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Capability of solving extreme situations: a killed-in-action AWS is not a </a:t>
            </a:r>
            <a:r>
              <a:rPr lang="it-IT" dirty="0" err="1"/>
              <a:t>killed</a:t>
            </a:r>
            <a:r>
              <a:rPr lang="it-IT" dirty="0"/>
              <a:t>-in-action human</a:t>
            </a:r>
          </a:p>
        </p:txBody>
      </p:sp>
    </p:spTree>
    <p:extLst>
      <p:ext uri="{BB962C8B-B14F-4D97-AF65-F5344CB8AC3E}">
        <p14:creationId xmlns:p14="http://schemas.microsoft.com/office/powerpoint/2010/main" val="241082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Mutual Assured Distruction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2000" dirty="0"/>
              <a:t>Autonomous Weapons Systems create a </a:t>
            </a:r>
            <a:r>
              <a:rPr lang="en-US" sz="2000" dirty="0"/>
              <a:t>mutual vulnerability: the weaponization of AI will create deterrence and will maintain a strategic stability, meaning a more effective defense</a:t>
            </a:r>
          </a:p>
          <a:p>
            <a:endParaRPr lang="en-US" sz="2000" dirty="0"/>
          </a:p>
          <a:p>
            <a:r>
              <a:rPr lang="en-US" sz="2000" dirty="0"/>
              <a:t>It pushes states to think twice before employing an AWS, creating a </a:t>
            </a:r>
            <a:r>
              <a:rPr lang="en-US" sz="2000" b="1" dirty="0"/>
              <a:t>mutual assured distruction</a:t>
            </a:r>
            <a:r>
              <a:rPr lang="en-US" sz="2000" dirty="0"/>
              <a:t>, like for Nuclear Weapons, as well as for AWS. This is because “</a:t>
            </a:r>
            <a:r>
              <a:rPr lang="en-US" sz="2000" b="1" dirty="0"/>
              <a:t>the purpose is not destruction</a:t>
            </a:r>
            <a:r>
              <a:rPr lang="en-US" sz="2000" dirty="0"/>
              <a:t>, but gaining a political benefit by making the costs of offense very high and intolerable” [2]</a:t>
            </a:r>
          </a:p>
          <a:p>
            <a:endParaRPr lang="it-IT" sz="2000" dirty="0"/>
          </a:p>
          <a:p>
            <a:endParaRPr lang="it-IT" sz="2000" dirty="0"/>
          </a:p>
          <a:p>
            <a:pPr algn="ctr"/>
            <a:r>
              <a:rPr lang="it-IT" sz="2000" b="1" dirty="0"/>
              <a:t>Nations, and state leaders, are driven by security-</a:t>
            </a:r>
            <a:r>
              <a:rPr lang="it-IT" sz="2000" b="1" dirty="0" err="1"/>
              <a:t>seeking</a:t>
            </a:r>
            <a:r>
              <a:rPr lang="it-IT" sz="2000" b="1" dirty="0"/>
              <a:t> </a:t>
            </a:r>
            <a:r>
              <a:rPr lang="it-IT" sz="2000" b="1" dirty="0" err="1"/>
              <a:t>interests</a:t>
            </a:r>
            <a:r>
              <a:rPr lang="it-IT" sz="2000" b="1" dirty="0"/>
              <a:t> not by </a:t>
            </a:r>
            <a:r>
              <a:rPr lang="it-IT" sz="2000" b="1" dirty="0" err="1"/>
              <a:t>destruction</a:t>
            </a:r>
            <a:r>
              <a:rPr lang="it-IT" sz="2000" b="1" dirty="0"/>
              <a:t> </a:t>
            </a:r>
            <a:r>
              <a:rPr lang="it-IT" sz="2000" b="1" dirty="0" err="1"/>
              <a:t>interests</a:t>
            </a:r>
            <a:r>
              <a:rPr lang="it-IT" sz="2000" b="1" dirty="0"/>
              <a:t>!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66890788-8329-456C-B54E-C81728EBE640}"/>
              </a:ext>
            </a:extLst>
          </p:cNvPr>
          <p:cNvSpPr/>
          <p:nvPr/>
        </p:nvSpPr>
        <p:spPr>
          <a:xfrm>
            <a:off x="4264269" y="4242289"/>
            <a:ext cx="474785" cy="518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881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F830C-5577-4044-A9A2-5738E1C9C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Mutual Assured Distruction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2FBBC5D-A6EB-49F7-B7D1-56DA1FF005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014210"/>
              </p:ext>
            </p:extLst>
          </p:nvPr>
        </p:nvGraphicFramePr>
        <p:xfrm>
          <a:off x="646392" y="1284432"/>
          <a:ext cx="7851215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992">
                  <a:extLst>
                    <a:ext uri="{9D8B030D-6E8A-4147-A177-3AD203B41FA5}">
                      <a16:colId xmlns:a16="http://schemas.microsoft.com/office/drawing/2014/main" val="2558809286"/>
                    </a:ext>
                  </a:extLst>
                </a:gridCol>
                <a:gridCol w="2360152">
                  <a:extLst>
                    <a:ext uri="{9D8B030D-6E8A-4147-A177-3AD203B41FA5}">
                      <a16:colId xmlns:a16="http://schemas.microsoft.com/office/drawing/2014/main" val="3441777536"/>
                    </a:ext>
                  </a:extLst>
                </a:gridCol>
                <a:gridCol w="2617071">
                  <a:extLst>
                    <a:ext uri="{9D8B030D-6E8A-4147-A177-3AD203B41FA5}">
                      <a16:colId xmlns:a16="http://schemas.microsoft.com/office/drawing/2014/main" val="65785528"/>
                    </a:ext>
                  </a:extLst>
                </a:gridCol>
              </a:tblGrid>
              <a:tr h="319170">
                <a:tc>
                  <a:txBody>
                    <a:bodyPr/>
                    <a:lstStyle/>
                    <a:p>
                      <a:r>
                        <a:rPr lang="it-IT" sz="1600" dirty="0" err="1"/>
                        <a:t>Charateristic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Nuclear Weapons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05192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Scale of destruction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Destructive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Highly destructive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218873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Proportion of punishment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45716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Interests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Security-seeking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Security-seeking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04743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Parity/Disparity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War is highly unlikely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War is highly unlikely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82695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Command and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Reliable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Reliable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78476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Strike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Second strike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Second strike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37893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Possibility of disruption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Likely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Highly unlikely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596097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Perception of threats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69182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Offense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Defense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38518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/>
                        <a:t>Deterrence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Successful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Successful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107240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 err="1"/>
                        <a:t>Owned</a:t>
                      </a:r>
                      <a:r>
                        <a:rPr lang="it-IT" sz="1600" dirty="0"/>
                        <a:t>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States ONLY and NATO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38919"/>
                  </a:ext>
                </a:extLst>
              </a:tr>
              <a:tr h="319170">
                <a:tc>
                  <a:txBody>
                    <a:bodyPr/>
                    <a:lstStyle/>
                    <a:p>
                      <a:r>
                        <a:rPr lang="it-IT" sz="1600" dirty="0" err="1"/>
                        <a:t>Law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Still in </a:t>
                      </a:r>
                      <a:r>
                        <a:rPr lang="it-IT" sz="1600" dirty="0" err="1"/>
                        <a:t>debate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Highly </a:t>
                      </a:r>
                      <a:r>
                        <a:rPr lang="it-IT" sz="1600" dirty="0" err="1"/>
                        <a:t>regulated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48727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D8CD5A-95CB-42B0-A0C9-7D5CF8236FA3}"/>
              </a:ext>
            </a:extLst>
          </p:cNvPr>
          <p:cNvSpPr txBox="1"/>
          <p:nvPr/>
        </p:nvSpPr>
        <p:spPr>
          <a:xfrm>
            <a:off x="628808" y="5643070"/>
            <a:ext cx="2274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i="1" dirty="0" err="1"/>
              <a:t>Most</a:t>
            </a:r>
            <a:r>
              <a:rPr lang="it-IT" sz="1100" i="1" dirty="0"/>
              <a:t> of </a:t>
            </a:r>
            <a:r>
              <a:rPr lang="it-IT" sz="1100" i="1" dirty="0" err="1"/>
              <a:t>charateristics</a:t>
            </a:r>
            <a:r>
              <a:rPr lang="it-IT" sz="1100" i="1" dirty="0"/>
              <a:t> </a:t>
            </a:r>
            <a:r>
              <a:rPr lang="it-IT" sz="1100" i="1" dirty="0" err="1"/>
              <a:t>taken</a:t>
            </a:r>
            <a:r>
              <a:rPr lang="it-IT" sz="1100" i="1" dirty="0"/>
              <a:t> from [2]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40A13D9-9708-4FCF-BE9B-D05A0AF8AD82}"/>
              </a:ext>
            </a:extLst>
          </p:cNvPr>
          <p:cNvSpPr/>
          <p:nvPr/>
        </p:nvSpPr>
        <p:spPr>
          <a:xfrm>
            <a:off x="646392" y="4946026"/>
            <a:ext cx="7851215" cy="69704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Esplosione: 8 punte 6">
            <a:extLst>
              <a:ext uri="{FF2B5EF4-FFF2-40B4-BE49-F238E27FC236}">
                <a16:creationId xmlns:a16="http://schemas.microsoft.com/office/drawing/2014/main" id="{BEBB5FCA-E113-47FD-AFA6-EA226491F614}"/>
              </a:ext>
            </a:extLst>
          </p:cNvPr>
          <p:cNvSpPr/>
          <p:nvPr/>
        </p:nvSpPr>
        <p:spPr>
          <a:xfrm>
            <a:off x="7224951" y="4272674"/>
            <a:ext cx="1848710" cy="92080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u="sng" dirty="0" err="1"/>
              <a:t>Keep</a:t>
            </a:r>
            <a:r>
              <a:rPr lang="it-IT" sz="1200" b="1" u="sng" dirty="0"/>
              <a:t> these in mind!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9A861174-0231-4EFA-8E7F-97B55EB1D924}"/>
              </a:ext>
            </a:extLst>
          </p:cNvPr>
          <p:cNvSpPr/>
          <p:nvPr/>
        </p:nvSpPr>
        <p:spPr>
          <a:xfrm>
            <a:off x="425891" y="4946027"/>
            <a:ext cx="56183" cy="6970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ACA6D3-0941-4EF7-AB5D-7C8110959B02}"/>
              </a:ext>
            </a:extLst>
          </p:cNvPr>
          <p:cNvSpPr txBox="1"/>
          <p:nvPr/>
        </p:nvSpPr>
        <p:spPr>
          <a:xfrm>
            <a:off x="-10418" y="5002161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 err="1"/>
              <a:t>Useful</a:t>
            </a:r>
            <a:endParaRPr lang="it-IT" sz="800" dirty="0"/>
          </a:p>
          <a:p>
            <a:r>
              <a:rPr lang="it-IT" sz="800" dirty="0"/>
              <a:t>«new»</a:t>
            </a:r>
          </a:p>
          <a:p>
            <a:r>
              <a:rPr lang="it-IT" sz="800" dirty="0" err="1"/>
              <a:t>charat</a:t>
            </a:r>
            <a:r>
              <a:rPr lang="it-IT" sz="800" dirty="0"/>
              <a:t>-</a:t>
            </a:r>
          </a:p>
          <a:p>
            <a:r>
              <a:rPr lang="it-IT" sz="800" dirty="0" err="1"/>
              <a:t>eristics</a:t>
            </a:r>
            <a:r>
              <a:rPr lang="it-IT" sz="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217536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4033</TotalTime>
  <Words>1412</Words>
  <Application>Microsoft Office PowerPoint</Application>
  <PresentationFormat>Presentazione su schermo (4:3)</PresentationFormat>
  <Paragraphs>189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POLI</vt:lpstr>
      <vt:lpstr>Titolo presentazione sottotitolo</vt:lpstr>
      <vt:lpstr>Introduction</vt:lpstr>
      <vt:lpstr>Some background first</vt:lpstr>
      <vt:lpstr>Some background first</vt:lpstr>
      <vt:lpstr>The importance of AWS</vt:lpstr>
      <vt:lpstr>AWS are not to be banned</vt:lpstr>
      <vt:lpstr>Reducing human injuries and casualties</vt:lpstr>
      <vt:lpstr>Mutual Assured Distruction</vt:lpstr>
      <vt:lpstr>Mutual Assured Distruction</vt:lpstr>
      <vt:lpstr>Accountability</vt:lpstr>
      <vt:lpstr>Accountability</vt:lpstr>
      <vt:lpstr>Accountability</vt:lpstr>
      <vt:lpstr>Ethics on AWS pursuing lethal actions</vt:lpstr>
      <vt:lpstr>Meaningful Human Control</vt:lpstr>
      <vt:lpstr>Increment of conflicts</vt:lpstr>
      <vt:lpstr>Increment of conflicts</vt:lpstr>
      <vt:lpstr>Conclusions</vt:lpstr>
      <vt:lpstr>Conclusions</vt:lpstr>
      <vt:lpstr>So, will we come to this?</vt:lpstr>
      <vt:lpstr>References</vt:lpstr>
      <vt:lpstr>Thank you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Daniele Comi</cp:lastModifiedBy>
  <cp:revision>163</cp:revision>
  <dcterms:created xsi:type="dcterms:W3CDTF">2015-05-26T12:27:57Z</dcterms:created>
  <dcterms:modified xsi:type="dcterms:W3CDTF">2020-11-26T14:56:18Z</dcterms:modified>
</cp:coreProperties>
</file>